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0080625" cy="567055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hr-H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/>
            <a:r>
              <a:rPr lang="hr-HR" sz="4400" b="0" strike="noStrike" spc="-1">
                <a:latin typeface="Arial" panose="020B0604020202020204"/>
              </a:rPr>
              <a:t>Kliknite za uređivanje formata teksta naslova</a:t>
            </a:r>
            <a:endParaRPr lang="hr-HR" sz="4400" b="0" strike="noStrike" spc="-1"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3200" b="0" strike="noStrike" spc="-1">
                <a:latin typeface="Arial" panose="020B0604020202020204"/>
              </a:rPr>
              <a:t>Kliknite za uređivanje formata teksta strukture</a:t>
            </a:r>
            <a:endParaRPr lang="hr-HR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hr-HR" sz="2800" b="0" strike="noStrike" spc="-1">
                <a:latin typeface="Arial" panose="020B0604020202020204"/>
              </a:rPr>
              <a:t>Druga razina strukture</a:t>
            </a:r>
            <a:endParaRPr lang="hr-HR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2400" b="0" strike="noStrike" spc="-1">
                <a:latin typeface="Arial" panose="020B0604020202020204"/>
              </a:rPr>
              <a:t>Treća razina strukture</a:t>
            </a:r>
            <a:endParaRPr lang="hr-HR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hr-HR" sz="2000" b="0" strike="noStrike" spc="-1">
                <a:latin typeface="Arial" panose="020B0604020202020204"/>
              </a:rPr>
              <a:t>Četvrta razina strukture</a:t>
            </a:r>
            <a:endParaRPr lang="hr-HR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2000" b="0" strike="noStrike" spc="-1">
                <a:latin typeface="Arial" panose="020B0604020202020204"/>
              </a:rPr>
              <a:t>Peta razina strukture</a:t>
            </a:r>
            <a:endParaRPr lang="hr-HR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2000" b="0" strike="noStrike" spc="-1">
                <a:latin typeface="Arial" panose="020B0604020202020204"/>
              </a:rPr>
              <a:t>Šesta razina strukture</a:t>
            </a:r>
            <a:endParaRPr lang="hr-HR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2000" b="0" strike="noStrike" spc="-1">
                <a:latin typeface="Arial" panose="020B0604020202020204"/>
              </a:rPr>
              <a:t>Sedma razina strukture</a:t>
            </a:r>
            <a:endParaRPr lang="hr-HR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hr-HR" sz="1800" b="0" strike="noStrike" spc="-1">
                <a:latin typeface="Arial" panose="020B0604020202020204"/>
              </a:rPr>
              <a:t>Kliknite za uređivanje formata teksta naslova</a:t>
            </a:r>
            <a:endParaRPr lang="hr-HR" sz="18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1800" b="0" strike="noStrike" spc="-1">
                <a:latin typeface="Arial" panose="020B0604020202020204"/>
              </a:rPr>
              <a:t>Kliknite za uređivanje formata teksta strukture</a:t>
            </a:r>
            <a:endParaRPr lang="hr-HR" sz="18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hr-HR" sz="1800" b="0" strike="noStrike" spc="-1">
                <a:latin typeface="Arial" panose="020B0604020202020204"/>
              </a:rPr>
              <a:t>Druga razina strukture</a:t>
            </a:r>
            <a:endParaRPr lang="hr-HR" sz="1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1800" b="0" strike="noStrike" spc="-1">
                <a:latin typeface="Arial" panose="020B0604020202020204"/>
              </a:rPr>
              <a:t>Treća razina strukture</a:t>
            </a:r>
            <a:endParaRPr lang="hr-HR" sz="18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hr-HR" sz="1800" b="0" strike="noStrike" spc="-1">
                <a:latin typeface="Arial" panose="020B0604020202020204"/>
              </a:rPr>
              <a:t>Četvrta razina strukture</a:t>
            </a:r>
            <a:endParaRPr lang="hr-HR" sz="18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1800" b="0" strike="noStrike" spc="-1">
                <a:latin typeface="Arial" panose="020B0604020202020204"/>
              </a:rPr>
              <a:t>Peta razina strukture</a:t>
            </a:r>
            <a:endParaRPr lang="hr-HR" sz="18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1800" b="0" strike="noStrike" spc="-1">
                <a:latin typeface="Arial" panose="020B0604020202020204"/>
              </a:rPr>
              <a:t>Šesta razina strukture</a:t>
            </a:r>
            <a:endParaRPr lang="hr-HR" sz="18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hr-HR" sz="1800" b="0" strike="noStrike" spc="-1">
                <a:latin typeface="Arial" panose="020B0604020202020204"/>
              </a:rPr>
              <a:t>Sedma razina strukture</a:t>
            </a:r>
            <a:endParaRPr lang="hr-HR" sz="18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40180" y="1800225"/>
            <a:ext cx="7583170" cy="12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</a:pPr>
            <a:r>
              <a:rPr lang="hr-HR" sz="4000" b="0" strike="noStrike" spc="-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/>
              </a:rPr>
              <a:t>Suradnja Dječjeg vrtića „Stankovci” s kulturno-umjetničkim društvom „Vinac”</a:t>
            </a:r>
            <a:r>
              <a:rPr lang="hr-HR" sz="4000" b="0" strike="noStrike" spc="-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/>
              </a:rPr>
              <a:t> </a:t>
            </a:r>
            <a:endParaRPr lang="hr-HR" sz="4000" b="0" strike="noStrike" spc="-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1"/>
          <a:stretch>
            <a:fillRect/>
          </a:stretch>
        </p:blipFill>
        <p:spPr>
          <a:xfrm>
            <a:off x="8280000" y="3960000"/>
            <a:ext cx="1440000" cy="1440000"/>
          </a:xfrm>
          <a:prstGeom prst="rect">
            <a:avLst/>
          </a:prstGeom>
          <a:ln w="0"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10" y="3959860"/>
            <a:ext cx="1306195" cy="1440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1"/>
          <a:stretch>
            <a:fillRect/>
          </a:stretch>
        </p:blipFill>
        <p:spPr>
          <a:xfrm>
            <a:off x="87630" y="170815"/>
            <a:ext cx="3147695" cy="4255135"/>
          </a:xfrm>
          <a:prstGeom prst="rect">
            <a:avLst/>
          </a:prstGeom>
          <a:ln w="0"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5842635" y="1259840"/>
            <a:ext cx="4177665" cy="3226435"/>
          </a:xfrm>
          <a:prstGeom prst="rect">
            <a:avLst/>
          </a:prstGeom>
          <a:ln w="0">
            <a:noFill/>
          </a:ln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975" y="2339975"/>
            <a:ext cx="4062095" cy="3035935"/>
          </a:xfrm>
          <a:prstGeom prst="rect">
            <a:avLst/>
          </a:prstGeom>
          <a:ln w="0">
            <a:noFill/>
          </a:ln>
        </p:spPr>
      </p:pic>
      <p:sp>
        <p:nvSpPr>
          <p:cNvPr id="81" name="Rectangle 80"/>
          <p:cNvSpPr/>
          <p:nvPr/>
        </p:nvSpPr>
        <p:spPr>
          <a:xfrm>
            <a:off x="3240000" y="386670"/>
            <a:ext cx="6119640" cy="125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C9211E"/>
                </a:solidFill>
                <a:latin typeface="Times New Roman" panose="02020603050405020304"/>
              </a:rPr>
              <a:t>U suradnji s KUD-om „Vinac”,u našem je vrtiću gostovala voditeljica koja je, odjevena u narodnu nošnju, djeci nastojala približiti tradiciju, način života i običaje koje njeguje njihovo društvo</a:t>
            </a:r>
            <a:endParaRPr lang="hr-HR" sz="1800" b="0" strike="noStrike" spc="-1">
              <a:latin typeface="Arial" panose="020B0604020202020204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367790" y="2547620"/>
            <a:ext cx="144145" cy="14351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39640" cy="567000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83"/>
          <p:cNvPicPr/>
          <p:nvPr/>
        </p:nvPicPr>
        <p:blipFill>
          <a:blip r:embed="rId2"/>
          <a:stretch>
            <a:fillRect/>
          </a:stretch>
        </p:blipFill>
        <p:spPr>
          <a:xfrm>
            <a:off x="3060000" y="-360"/>
            <a:ext cx="4139640" cy="56703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4"/>
          <p:cNvPicPr/>
          <p:nvPr/>
        </p:nvPicPr>
        <p:blipFill>
          <a:blip r:embed="rId3"/>
          <a:stretch>
            <a:fillRect/>
          </a:stretch>
        </p:blipFill>
        <p:spPr>
          <a:xfrm>
            <a:off x="6696830" y="635"/>
            <a:ext cx="3420360" cy="5670000"/>
          </a:xfrm>
          <a:prstGeom prst="rect">
            <a:avLst/>
          </a:prstGeom>
          <a:ln w="0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166235" y="5211445"/>
            <a:ext cx="5715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hr-HR" spc="-1">
                <a:solidFill>
                  <a:srgbClr val="C9211E"/>
                </a:solidFill>
                <a:latin typeface="Times New Roman" panose="02020603050405020304"/>
                <a:sym typeface="+mn-ea"/>
              </a:rPr>
              <a:t>Djeci je pomno pokazala svaki komadić narodne nošnje</a:t>
            </a:r>
            <a:endParaRPr lang="hr-HR" spc="-1">
              <a:solidFill>
                <a:srgbClr val="C9211E"/>
              </a:solidFill>
              <a:latin typeface="Times New Roman" panose="020206030504050203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4048920" cy="53992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0" y="1395720"/>
            <a:ext cx="5579280" cy="418392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87"/>
          <p:cNvSpPr/>
          <p:nvPr/>
        </p:nvSpPr>
        <p:spPr>
          <a:xfrm>
            <a:off x="5400000" y="540000"/>
            <a:ext cx="3239280" cy="426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C9211E"/>
                </a:solidFill>
                <a:latin typeface="Times New Roman" panose="02020603050405020304"/>
                <a:ea typeface="DejaVu Sans" panose="020B0603030804020204"/>
              </a:rPr>
              <a:t> Zaplesali smo i kolo...</a:t>
            </a:r>
            <a:endParaRPr lang="hr-HR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5400360" y="2064600"/>
            <a:ext cx="3599280" cy="1355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C9211E"/>
                </a:solidFill>
                <a:latin typeface="Times New Roman" panose="02020603050405020304"/>
                <a:ea typeface="DejaVu Sans" panose="020B0603030804020204"/>
              </a:rPr>
              <a:t>Inspirirani originalnom narodnom nošnjom, djeca su imala priliku stvoriti vlastitu... Na taj način nastao je naš novi centar </a:t>
            </a:r>
            <a:r>
              <a:rPr lang="hr-HR" sz="1800" b="1" strike="noStrike" spc="-1">
                <a:solidFill>
                  <a:srgbClr val="C9211E"/>
                </a:solidFill>
                <a:latin typeface="Times New Roman" panose="02020603050405020304"/>
                <a:ea typeface="DejaVu Sans" panose="020B0603030804020204"/>
              </a:rPr>
              <a:t>„Čuvari naše prošlosti”</a:t>
            </a:r>
            <a:endParaRPr lang="hr-HR" sz="1800" b="0" strike="noStrike" spc="-1">
              <a:latin typeface="Arial" panose="020B0604020202020204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7964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WPS Presentation</Application>
  <PresentationFormat/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Symbol</vt:lpstr>
      <vt:lpstr>Times New Roman</vt:lpstr>
      <vt:lpstr>DejaVu Sans</vt:lpstr>
      <vt:lpstr>Microsoft YaHei</vt:lpstr>
      <vt:lpstr>Arial Unicode MS</vt:lpstr>
      <vt:lpstr>Calibri</vt:lpstr>
      <vt:lpstr>Office Theme</vt:lpstr>
      <vt:lpstr>Office Theme</vt:lpstr>
      <vt:lpstr>Suradnja Dječjeg vrtića „Stankovci” s kulturno-umjetničkim društvom „Vinac”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7</cp:revision>
  <dcterms:created xsi:type="dcterms:W3CDTF">2026-04-14T11:21:00Z</dcterms:created>
  <dcterms:modified xsi:type="dcterms:W3CDTF">2026-04-29T07:29:32Z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1033-12.1.0.25862</vt:lpwstr>
  </property>
  <property fmtid="{D5CDD505-2E9C-101B-9397-08002B2CF9AE}" pid="3" name="ICV">
    <vt:lpwstr>9C0DEAA57FDD4E99B739C07AB208149A_12</vt:lpwstr>
  </property>
</Properties>
</file>